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2" r:id="rId8"/>
    <p:sldId id="261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284E6-9CF5-4DF9-B621-1A726D35CBB4}" type="datetimeFigureOut">
              <a:rPr lang="en-US" smtClean="0"/>
              <a:pPr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DD117-97B9-4110-AEF9-A0541DB2E7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284E6-9CF5-4DF9-B621-1A726D35CBB4}" type="datetimeFigureOut">
              <a:rPr lang="en-US" smtClean="0"/>
              <a:pPr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DD117-97B9-4110-AEF9-A0541DB2E7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284E6-9CF5-4DF9-B621-1A726D35CBB4}" type="datetimeFigureOut">
              <a:rPr lang="en-US" smtClean="0"/>
              <a:pPr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DD117-97B9-4110-AEF9-A0541DB2E7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284E6-9CF5-4DF9-B621-1A726D35CBB4}" type="datetimeFigureOut">
              <a:rPr lang="en-US" smtClean="0"/>
              <a:pPr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DD117-97B9-4110-AEF9-A0541DB2E7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284E6-9CF5-4DF9-B621-1A726D35CBB4}" type="datetimeFigureOut">
              <a:rPr lang="en-US" smtClean="0"/>
              <a:pPr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DD117-97B9-4110-AEF9-A0541DB2E7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284E6-9CF5-4DF9-B621-1A726D35CBB4}" type="datetimeFigureOut">
              <a:rPr lang="en-US" smtClean="0"/>
              <a:pPr/>
              <a:t>9/10/2019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DD117-97B9-4110-AEF9-A0541DB2E7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284E6-9CF5-4DF9-B621-1A726D35CBB4}" type="datetimeFigureOut">
              <a:rPr lang="en-US" smtClean="0"/>
              <a:pPr/>
              <a:t>9/10/2019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DD117-97B9-4110-AEF9-A0541DB2E7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284E6-9CF5-4DF9-B621-1A726D35CBB4}" type="datetimeFigureOut">
              <a:rPr lang="en-US" smtClean="0"/>
              <a:pPr/>
              <a:t>9/10/2019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DD117-97B9-4110-AEF9-A0541DB2E7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284E6-9CF5-4DF9-B621-1A726D35CBB4}" type="datetimeFigureOut">
              <a:rPr lang="en-US" smtClean="0"/>
              <a:pPr/>
              <a:t>9/10/2019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DD117-97B9-4110-AEF9-A0541DB2E7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284E6-9CF5-4DF9-B621-1A726D35CBB4}" type="datetimeFigureOut">
              <a:rPr lang="en-US" smtClean="0"/>
              <a:pPr/>
              <a:t>9/10/2019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DD117-97B9-4110-AEF9-A0541DB2E7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284E6-9CF5-4DF9-B621-1A726D35CBB4}" type="datetimeFigureOut">
              <a:rPr lang="en-US" smtClean="0"/>
              <a:pPr/>
              <a:t>9/10/2019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DD117-97B9-4110-AEF9-A0541DB2E7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284E6-9CF5-4DF9-B621-1A726D35CBB4}" type="datetimeFigureOut">
              <a:rPr lang="en-US" smtClean="0"/>
              <a:pPr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DD117-97B9-4110-AEF9-A0541DB2E73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eaves-and-sunflower-composition_23-21476945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</p:pic>
      <p:sp>
        <p:nvSpPr>
          <p:cNvPr id="9" name="Double Brace 8"/>
          <p:cNvSpPr/>
          <p:nvPr/>
        </p:nvSpPr>
        <p:spPr>
          <a:xfrm>
            <a:off x="4038600" y="1905000"/>
            <a:ext cx="3276600" cy="2057400"/>
          </a:xfrm>
          <a:prstGeom prst="bracePair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495800" y="1828800"/>
            <a:ext cx="2743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Candara" pitchFamily="34" charset="0"/>
              </a:rPr>
              <a:t>Growing a Cutting Garden</a:t>
            </a:r>
            <a:endParaRPr lang="en-US" sz="4800" dirty="0">
              <a:latin typeface="Candar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00200" y="3962401"/>
            <a:ext cx="4876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Candara" pitchFamily="34" charset="0"/>
              </a:rPr>
              <a:t>Kate Lockwood </a:t>
            </a:r>
          </a:p>
          <a:p>
            <a:endParaRPr lang="en-US" sz="2800" dirty="0">
              <a:solidFill>
                <a:schemeClr val="accent2">
                  <a:lumMod val="75000"/>
                </a:schemeClr>
              </a:solidFill>
              <a:latin typeface="Candara" pitchFamily="34" charset="0"/>
            </a:endParaRPr>
          </a:p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Candara" pitchFamily="34" charset="0"/>
              </a:rPr>
              <a:t>Dancing Beetle Flower Farm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lower-frame-thank-you-card_1003-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762000"/>
            <a:ext cx="9144000" cy="762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5042118"/>
            <a:ext cx="6096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Candara" pitchFamily="34" charset="0"/>
              </a:rPr>
              <a:t>Kate Lockwood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Candara" pitchFamily="34" charset="0"/>
            </a:endParaRPr>
          </a:p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Candara" pitchFamily="34" charset="0"/>
              </a:rPr>
              <a:t>Dancing Beetle Flower Farm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Candara" pitchFamily="34" charset="0"/>
            </a:endParaRPr>
          </a:p>
          <a:p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Candara" pitchFamily="34" charset="0"/>
              </a:rPr>
              <a:t>dancingbeetlefarm@gmail.com</a:t>
            </a:r>
            <a:endParaRPr lang="en-US" sz="2800" dirty="0">
              <a:solidFill>
                <a:schemeClr val="accent3">
                  <a:lumMod val="50000"/>
                </a:schemeClr>
              </a:solidFill>
              <a:latin typeface="Candara" pitchFamily="34" charset="0"/>
            </a:endParaRPr>
          </a:p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Candara" pitchFamily="34" charset="0"/>
              </a:rPr>
              <a:t>Find us on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Candara" pitchFamily="34" charset="0"/>
              </a:rPr>
              <a:t>Facebook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Candara" pitchFamily="34" charset="0"/>
              </a:rPr>
              <a:t> and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Candara" pitchFamily="34" charset="0"/>
              </a:rPr>
              <a:t>Instagram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lat-lay-image-with-old-scissors-on-white-background-copy-space-top-view_7182-15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32436" y="-108655"/>
            <a:ext cx="9376436" cy="69666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29200" y="762000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Candara" pitchFamily="34" charset="0"/>
              </a:rPr>
              <a:t>Cutting Gardens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Candar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86200" y="2438400"/>
            <a:ext cx="4953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Candara" pitchFamily="34" charset="0"/>
              </a:rPr>
              <a:t>Are there for you to enjoy!</a:t>
            </a:r>
          </a:p>
          <a:p>
            <a:endParaRPr lang="en-US" sz="2800" b="1" dirty="0">
              <a:solidFill>
                <a:schemeClr val="accent3">
                  <a:lumMod val="50000"/>
                </a:schemeClr>
              </a:solidFill>
              <a:latin typeface="Candara" pitchFamily="34" charset="0"/>
            </a:endParaRPr>
          </a:p>
          <a:p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Candara" pitchFamily="34" charset="0"/>
              </a:rPr>
              <a:t>Set aside some space in your garden for growing seasonal blooms that when cut can be used in table arrangements or your own bouquets</a:t>
            </a:r>
            <a:endParaRPr lang="en-US" sz="2800" b="1" dirty="0">
              <a:solidFill>
                <a:schemeClr val="accent3">
                  <a:lumMod val="50000"/>
                </a:schemeClr>
              </a:solidFill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inn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306195"/>
            <a:ext cx="9143999" cy="74703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43000" y="0"/>
            <a:ext cx="3810000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  <a:latin typeface="Candara" pitchFamily="34" charset="0"/>
              </a:rPr>
              <a:t>Our Farm</a:t>
            </a:r>
            <a:endParaRPr lang="en-US" sz="3600" dirty="0">
              <a:solidFill>
                <a:schemeClr val="accent3">
                  <a:lumMod val="50000"/>
                </a:schemeClr>
              </a:solidFill>
              <a:latin typeface="Candar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1164134"/>
            <a:ext cx="6324600" cy="569386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u="sng" dirty="0" smtClean="0">
                <a:latin typeface="Candara" pitchFamily="34" charset="0"/>
              </a:rPr>
              <a:t>Dancing Beetle Flower Farm</a:t>
            </a:r>
          </a:p>
          <a:p>
            <a:endParaRPr lang="en-US" sz="2800" dirty="0">
              <a:latin typeface="Candara" pitchFamily="34" charset="0"/>
            </a:endParaRPr>
          </a:p>
          <a:p>
            <a:r>
              <a:rPr lang="en-US" sz="2800" dirty="0" smtClean="0">
                <a:latin typeface="Candara" pitchFamily="34" charset="0"/>
              </a:rPr>
              <a:t>Located in El Dorado</a:t>
            </a:r>
          </a:p>
          <a:p>
            <a:endParaRPr lang="en-US" sz="2800" dirty="0">
              <a:latin typeface="Candara" pitchFamily="34" charset="0"/>
            </a:endParaRPr>
          </a:p>
          <a:p>
            <a:r>
              <a:rPr lang="en-US" sz="2800" dirty="0" smtClean="0">
                <a:latin typeface="Candara" pitchFamily="34" charset="0"/>
              </a:rPr>
              <a:t>Managed organically</a:t>
            </a:r>
          </a:p>
          <a:p>
            <a:endParaRPr lang="en-US" sz="2800" dirty="0">
              <a:latin typeface="Candara" pitchFamily="34" charset="0"/>
            </a:endParaRPr>
          </a:p>
          <a:p>
            <a:r>
              <a:rPr lang="en-US" sz="2800" dirty="0" smtClean="0">
                <a:latin typeface="Candara" pitchFamily="34" charset="0"/>
              </a:rPr>
              <a:t>Specialize in seasonal cut flowers for florists and events</a:t>
            </a:r>
          </a:p>
          <a:p>
            <a:endParaRPr lang="en-US" sz="2800" dirty="0">
              <a:latin typeface="Candara" pitchFamily="34" charset="0"/>
            </a:endParaRPr>
          </a:p>
          <a:p>
            <a:r>
              <a:rPr lang="en-US" sz="2800" dirty="0" smtClean="0">
                <a:latin typeface="Candara" pitchFamily="34" charset="0"/>
              </a:rPr>
              <a:t>Grow over 80 varieties of cut flowers on 1 acre</a:t>
            </a:r>
          </a:p>
          <a:p>
            <a:endParaRPr lang="en-US" sz="2800" dirty="0">
              <a:latin typeface="Candara" pitchFamily="34" charset="0"/>
            </a:endParaRPr>
          </a:p>
          <a:p>
            <a:r>
              <a:rPr lang="en-US" sz="2800" dirty="0" smtClean="0">
                <a:latin typeface="Candara" pitchFamily="34" charset="0"/>
              </a:rPr>
              <a:t>Bouquets, dried flowers and crafts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rganic-soi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04800" y="0"/>
            <a:ext cx="9995841" cy="7086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" y="381000"/>
            <a:ext cx="75438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Candara" pitchFamily="34" charset="0"/>
              </a:rPr>
              <a:t>Soil Preparation for a Cutting Garden</a:t>
            </a:r>
            <a:endParaRPr lang="en-US" sz="3600" b="1" dirty="0">
              <a:latin typeface="Candar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1225689"/>
            <a:ext cx="6934200" cy="563231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Our soils are typically lacking in organic matter, nitrogen and calcium</a:t>
            </a:r>
          </a:p>
          <a:p>
            <a:endParaRPr lang="en-US" sz="2000" dirty="0"/>
          </a:p>
          <a:p>
            <a:r>
              <a:rPr lang="en-US" sz="2000" dirty="0" smtClean="0"/>
              <a:t>Heavy clay soils with a low pH</a:t>
            </a:r>
          </a:p>
          <a:p>
            <a:endParaRPr lang="en-US" sz="2000" dirty="0"/>
          </a:p>
          <a:p>
            <a:r>
              <a:rPr lang="en-US" sz="2000" dirty="0" smtClean="0"/>
              <a:t>Mitigate by:</a:t>
            </a:r>
          </a:p>
          <a:p>
            <a:endParaRPr lang="en-US" sz="2000" dirty="0"/>
          </a:p>
          <a:p>
            <a:r>
              <a:rPr lang="en-US" sz="2000" dirty="0" smtClean="0"/>
              <a:t>	Soil testing (A&amp;L Labs West)</a:t>
            </a:r>
          </a:p>
          <a:p>
            <a:endParaRPr lang="en-US" sz="2000" dirty="0"/>
          </a:p>
          <a:p>
            <a:r>
              <a:rPr lang="en-US" sz="2000" dirty="0" smtClean="0"/>
              <a:t>	Adding organic matter (compost and cover crops)</a:t>
            </a:r>
          </a:p>
          <a:p>
            <a:endParaRPr lang="en-US" sz="2000" dirty="0"/>
          </a:p>
          <a:p>
            <a:r>
              <a:rPr lang="en-US" sz="2000" dirty="0" smtClean="0"/>
              <a:t>	Using an all purpose slow release fertilizer (incorporate) 	and foliar fertilizer later in the season</a:t>
            </a:r>
          </a:p>
          <a:p>
            <a:endParaRPr lang="en-US" sz="2000" dirty="0"/>
          </a:p>
          <a:p>
            <a:r>
              <a:rPr lang="en-US" sz="2000" dirty="0" smtClean="0"/>
              <a:t>	Adding gypsum (calcium sulfate) and lime (oyster shell 	or Dolomite)</a:t>
            </a:r>
          </a:p>
          <a:p>
            <a:endParaRPr lang="en-US" sz="2000" dirty="0"/>
          </a:p>
          <a:p>
            <a:r>
              <a:rPr lang="en-US" sz="2000" dirty="0" smtClean="0"/>
              <a:t>	Be careful about working your soil too early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ud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11242"/>
            <a:ext cx="9144000" cy="70804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228600"/>
            <a:ext cx="8382000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latin typeface="Candara" pitchFamily="34" charset="0"/>
              </a:rPr>
              <a:t>Selecting Flowers for Your Cutting Garden</a:t>
            </a:r>
            <a:endParaRPr lang="en-US" sz="3200" dirty="0">
              <a:solidFill>
                <a:schemeClr val="accent3">
                  <a:lumMod val="50000"/>
                </a:schemeClr>
              </a:solidFill>
              <a:latin typeface="Candar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143000"/>
            <a:ext cx="8153400" cy="35394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Candara" pitchFamily="34" charset="0"/>
              </a:rPr>
              <a:t>Start your own seeds</a:t>
            </a:r>
          </a:p>
          <a:p>
            <a:endParaRPr lang="en-US" sz="2800" dirty="0">
              <a:latin typeface="Candara" pitchFamily="34" charset="0"/>
            </a:endParaRPr>
          </a:p>
          <a:p>
            <a:r>
              <a:rPr lang="en-US" sz="2800" dirty="0" smtClean="0">
                <a:latin typeface="Candara" pitchFamily="34" charset="0"/>
              </a:rPr>
              <a:t>Sow successions (Zinnias, Sunflower)</a:t>
            </a:r>
          </a:p>
          <a:p>
            <a:endParaRPr lang="en-US" sz="2800" dirty="0">
              <a:latin typeface="Candara" pitchFamily="34" charset="0"/>
            </a:endParaRPr>
          </a:p>
          <a:p>
            <a:r>
              <a:rPr lang="en-US" sz="2800" dirty="0" smtClean="0">
                <a:latin typeface="Candara" pitchFamily="34" charset="0"/>
              </a:rPr>
              <a:t>Select varieties that grow well in your area</a:t>
            </a:r>
          </a:p>
          <a:p>
            <a:endParaRPr lang="en-US" sz="2800" dirty="0">
              <a:latin typeface="Candara" pitchFamily="34" charset="0"/>
            </a:endParaRPr>
          </a:p>
          <a:p>
            <a:r>
              <a:rPr lang="en-US" sz="2800" dirty="0" smtClean="0">
                <a:latin typeface="Candara" pitchFamily="34" charset="0"/>
              </a:rPr>
              <a:t>Choose varieties that are meant for cut flower gardens </a:t>
            </a:r>
            <a:endParaRPr lang="en-US" sz="2800" dirty="0">
              <a:latin typeface="Candar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77000" y="4826675"/>
            <a:ext cx="2057400" cy="2031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latin typeface="Candara" pitchFamily="34" charset="0"/>
              </a:rPr>
              <a:t>Seed Companies</a:t>
            </a:r>
          </a:p>
          <a:p>
            <a:endParaRPr lang="en-US" b="1" dirty="0">
              <a:latin typeface="Candara" pitchFamily="34" charset="0"/>
            </a:endParaRPr>
          </a:p>
          <a:p>
            <a:r>
              <a:rPr lang="en-US" b="1" dirty="0" smtClean="0">
                <a:latin typeface="Candara" pitchFamily="34" charset="0"/>
              </a:rPr>
              <a:t>Johnny’s Seeds</a:t>
            </a:r>
          </a:p>
          <a:p>
            <a:r>
              <a:rPr lang="en-US" b="1" dirty="0" smtClean="0">
                <a:latin typeface="Candara" pitchFamily="34" charset="0"/>
              </a:rPr>
              <a:t>High Mowing</a:t>
            </a:r>
          </a:p>
          <a:p>
            <a:r>
              <a:rPr lang="en-US" b="1" dirty="0" smtClean="0">
                <a:latin typeface="Candara" pitchFamily="34" charset="0"/>
              </a:rPr>
              <a:t>Osborne</a:t>
            </a:r>
          </a:p>
          <a:p>
            <a:r>
              <a:rPr lang="en-US" b="1" dirty="0" smtClean="0">
                <a:latin typeface="Candara" pitchFamily="34" charset="0"/>
              </a:rPr>
              <a:t>Floret </a:t>
            </a:r>
          </a:p>
          <a:p>
            <a:r>
              <a:rPr lang="en-US" b="1" dirty="0" smtClean="0">
                <a:latin typeface="Candara" pitchFamily="34" charset="0"/>
              </a:rPr>
              <a:t>Harris Seeds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lowers_B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2819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457200"/>
            <a:ext cx="8458200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latin typeface="Candara" pitchFamily="34" charset="0"/>
              </a:rPr>
              <a:t>Great Flowers for Beginning Cutting Gardens</a:t>
            </a:r>
            <a:endParaRPr lang="en-US" sz="3200" dirty="0">
              <a:solidFill>
                <a:schemeClr val="accent3">
                  <a:lumMod val="50000"/>
                </a:schemeClr>
              </a:solidFill>
              <a:latin typeface="Candar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056686"/>
            <a:ext cx="4800600" cy="517064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u="sng" dirty="0" smtClean="0">
                <a:latin typeface="Candara" pitchFamily="34" charset="0"/>
              </a:rPr>
              <a:t>Annuals</a:t>
            </a:r>
          </a:p>
          <a:p>
            <a:endParaRPr lang="en-US" dirty="0">
              <a:latin typeface="Candara" pitchFamily="34" charset="0"/>
            </a:endParaRPr>
          </a:p>
          <a:p>
            <a:r>
              <a:rPr lang="en-US" dirty="0" smtClean="0">
                <a:latin typeface="Candara" pitchFamily="34" charset="0"/>
              </a:rPr>
              <a:t>Amaranth		Snapdragon</a:t>
            </a:r>
          </a:p>
          <a:p>
            <a:r>
              <a:rPr lang="en-US" dirty="0" smtClean="0">
                <a:latin typeface="Candara" pitchFamily="34" charset="0"/>
              </a:rPr>
              <a:t>Bells of Ireland		</a:t>
            </a:r>
            <a:r>
              <a:rPr lang="en-US" dirty="0" err="1" smtClean="0">
                <a:latin typeface="Candara" pitchFamily="34" charset="0"/>
              </a:rPr>
              <a:t>Statice</a:t>
            </a:r>
            <a:endParaRPr lang="en-US" dirty="0" smtClean="0">
              <a:latin typeface="Candara" pitchFamily="34" charset="0"/>
            </a:endParaRPr>
          </a:p>
          <a:p>
            <a:r>
              <a:rPr lang="en-US" dirty="0" smtClean="0">
                <a:latin typeface="Candara" pitchFamily="34" charset="0"/>
              </a:rPr>
              <a:t>Cosmos			Strawflower</a:t>
            </a:r>
          </a:p>
          <a:p>
            <a:r>
              <a:rPr lang="en-US" dirty="0" smtClean="0">
                <a:latin typeface="Candara" pitchFamily="34" charset="0"/>
              </a:rPr>
              <a:t>Calendula		Sunflower</a:t>
            </a:r>
          </a:p>
          <a:p>
            <a:r>
              <a:rPr lang="en-US" dirty="0" smtClean="0">
                <a:latin typeface="Candara" pitchFamily="34" charset="0"/>
              </a:rPr>
              <a:t>Celosia			Sweet Peas</a:t>
            </a:r>
          </a:p>
          <a:p>
            <a:r>
              <a:rPr lang="en-US" dirty="0" err="1" smtClean="0">
                <a:latin typeface="Candara" pitchFamily="34" charset="0"/>
              </a:rPr>
              <a:t>Centaurea</a:t>
            </a:r>
            <a:r>
              <a:rPr lang="en-US" dirty="0" smtClean="0">
                <a:latin typeface="Candara" pitchFamily="34" charset="0"/>
              </a:rPr>
              <a:t>	</a:t>
            </a:r>
            <a:r>
              <a:rPr lang="en-US" dirty="0">
                <a:latin typeface="Candara" pitchFamily="34" charset="0"/>
              </a:rPr>
              <a:t>	</a:t>
            </a:r>
            <a:r>
              <a:rPr lang="en-US" dirty="0" smtClean="0">
                <a:latin typeface="Candara" pitchFamily="34" charset="0"/>
              </a:rPr>
              <a:t>Zinnias</a:t>
            </a:r>
          </a:p>
          <a:p>
            <a:r>
              <a:rPr lang="en-US" dirty="0" smtClean="0">
                <a:latin typeface="Candara" pitchFamily="34" charset="0"/>
              </a:rPr>
              <a:t>Cosmos			</a:t>
            </a:r>
          </a:p>
          <a:p>
            <a:r>
              <a:rPr lang="en-US" dirty="0" smtClean="0">
                <a:latin typeface="Candara" pitchFamily="34" charset="0"/>
              </a:rPr>
              <a:t>Dahlias</a:t>
            </a:r>
          </a:p>
          <a:p>
            <a:r>
              <a:rPr lang="en-US" dirty="0" err="1" smtClean="0">
                <a:latin typeface="Candara" pitchFamily="34" charset="0"/>
              </a:rPr>
              <a:t>Gomphrena</a:t>
            </a:r>
            <a:r>
              <a:rPr lang="en-US" dirty="0" smtClean="0">
                <a:latin typeface="Candara" pitchFamily="34" charset="0"/>
              </a:rPr>
              <a:t> </a:t>
            </a:r>
          </a:p>
          <a:p>
            <a:r>
              <a:rPr lang="en-US" dirty="0" smtClean="0">
                <a:latin typeface="Candara" pitchFamily="34" charset="0"/>
              </a:rPr>
              <a:t>Larkspur</a:t>
            </a:r>
          </a:p>
          <a:p>
            <a:r>
              <a:rPr lang="en-US" dirty="0" smtClean="0">
                <a:latin typeface="Candara" pitchFamily="34" charset="0"/>
              </a:rPr>
              <a:t>Marigold</a:t>
            </a:r>
          </a:p>
          <a:p>
            <a:r>
              <a:rPr lang="en-US" dirty="0" err="1" smtClean="0">
                <a:latin typeface="Candara" pitchFamily="34" charset="0"/>
              </a:rPr>
              <a:t>Matricaria</a:t>
            </a:r>
            <a:endParaRPr lang="en-US" dirty="0" smtClean="0">
              <a:latin typeface="Candara" pitchFamily="34" charset="0"/>
            </a:endParaRPr>
          </a:p>
          <a:p>
            <a:r>
              <a:rPr lang="en-US" dirty="0" err="1" smtClean="0">
                <a:latin typeface="Candara" pitchFamily="34" charset="0"/>
              </a:rPr>
              <a:t>Nigella</a:t>
            </a:r>
            <a:endParaRPr lang="en-US" dirty="0" smtClean="0">
              <a:latin typeface="Candara" pitchFamily="34" charset="0"/>
            </a:endParaRPr>
          </a:p>
          <a:p>
            <a:r>
              <a:rPr lang="en-US" dirty="0" err="1" smtClean="0">
                <a:latin typeface="Candara" pitchFamily="34" charset="0"/>
              </a:rPr>
              <a:t>Rudbeckia</a:t>
            </a:r>
            <a:endParaRPr lang="en-US" dirty="0" smtClean="0">
              <a:latin typeface="Candara" pitchFamily="34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00600" y="2057401"/>
            <a:ext cx="4343400" cy="489364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u="sng" dirty="0" smtClean="0"/>
              <a:t>Perennials and Bulbs</a:t>
            </a:r>
          </a:p>
          <a:p>
            <a:endParaRPr lang="en-US" dirty="0"/>
          </a:p>
          <a:p>
            <a:r>
              <a:rPr lang="en-US" dirty="0" smtClean="0"/>
              <a:t>Anemones</a:t>
            </a:r>
          </a:p>
          <a:p>
            <a:r>
              <a:rPr lang="en-US" dirty="0" err="1" smtClean="0"/>
              <a:t>Asclepias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Craspedia</a:t>
            </a:r>
            <a:endParaRPr lang="en-US" dirty="0" smtClean="0"/>
          </a:p>
          <a:p>
            <a:r>
              <a:rPr lang="en-US" dirty="0" smtClean="0"/>
              <a:t>Gladiolas </a:t>
            </a:r>
          </a:p>
          <a:p>
            <a:r>
              <a:rPr lang="en-US" dirty="0" smtClean="0"/>
              <a:t>Echinacea</a:t>
            </a:r>
          </a:p>
          <a:p>
            <a:r>
              <a:rPr lang="en-US" dirty="0" smtClean="0"/>
              <a:t>Dahlias</a:t>
            </a:r>
          </a:p>
          <a:p>
            <a:r>
              <a:rPr lang="en-US" dirty="0" smtClean="0"/>
              <a:t>Hyacinth</a:t>
            </a:r>
          </a:p>
          <a:p>
            <a:r>
              <a:rPr lang="en-US" dirty="0" smtClean="0"/>
              <a:t>Lavender</a:t>
            </a:r>
          </a:p>
          <a:p>
            <a:r>
              <a:rPr lang="en-US" dirty="0" smtClean="0"/>
              <a:t>Narcissus </a:t>
            </a:r>
          </a:p>
          <a:p>
            <a:r>
              <a:rPr lang="en-US" dirty="0" smtClean="0"/>
              <a:t>Roses </a:t>
            </a:r>
          </a:p>
          <a:p>
            <a:r>
              <a:rPr lang="en-US" dirty="0" smtClean="0"/>
              <a:t>Salvia</a:t>
            </a:r>
          </a:p>
          <a:p>
            <a:r>
              <a:rPr lang="en-US" dirty="0" smtClean="0"/>
              <a:t>Tulips</a:t>
            </a:r>
          </a:p>
          <a:p>
            <a:r>
              <a:rPr lang="en-US" dirty="0" smtClean="0"/>
              <a:t>Verbena</a:t>
            </a:r>
          </a:p>
          <a:p>
            <a:r>
              <a:rPr lang="en-US" dirty="0" smtClean="0"/>
              <a:t>Yarrow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order-from-twigsd_23-21477492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381000"/>
            <a:ext cx="9144000" cy="7239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3400" y="457200"/>
            <a:ext cx="8305800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Candara" pitchFamily="34" charset="0"/>
              </a:rPr>
              <a:t>Harvesting and Handling Cut Flowers</a:t>
            </a:r>
            <a:endParaRPr lang="en-US" sz="4000" dirty="0">
              <a:latin typeface="Candar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0200" y="1600200"/>
            <a:ext cx="6858000" cy="480131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Clean, very sharp shears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Cut stems at a 45 degree angle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Cut early, not in the heat of the day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The first cut in branching varieties will be shorter than the rest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“Pinching” the center stem of branching varieties (Cosmos, Amaranth, Zinnias, Marigolds, Snapdragons, </a:t>
            </a:r>
            <a:r>
              <a:rPr lang="en-US" dirty="0" err="1" smtClean="0"/>
              <a:t>Rudbeckia</a:t>
            </a:r>
            <a:r>
              <a:rPr lang="en-US" dirty="0" smtClean="0"/>
              <a:t>) will encourage longer stems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Keep cutting. Encourage new blooms by continually cutting and deadheading old blooms. 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Arrange in fresh, warm (not hot) water. Cold water causes constriction of the tissues and the flowers do not hydrate. 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Do not add “flower food”, pennies, bleach, </a:t>
            </a:r>
            <a:r>
              <a:rPr lang="en-US" dirty="0" err="1" smtClean="0"/>
              <a:t>asprin</a:t>
            </a:r>
            <a:r>
              <a:rPr lang="en-US" dirty="0" smtClean="0"/>
              <a:t> etc. to the water. None of them really work. Just keep the water clean and give a fresh cut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Keep out of extreme hot or cold and out of direct sunlight</a:t>
            </a:r>
          </a:p>
          <a:p>
            <a:pPr>
              <a:buFont typeface="Arial" charset="0"/>
              <a:buChar char="•"/>
            </a:pPr>
            <a:endParaRPr lang="en-US" dirty="0" smtClean="0"/>
          </a:p>
          <a:p>
            <a:pPr>
              <a:buFont typeface="Arial" charset="0"/>
              <a:buChar char="•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oft-pink-blooming-roses_23-21476943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32437" y="0"/>
            <a:ext cx="9681237" cy="685799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52400" y="2057400"/>
            <a:ext cx="81534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Amaranth 			</a:t>
            </a:r>
            <a:r>
              <a:rPr lang="en-US" dirty="0" err="1" smtClean="0"/>
              <a:t>Statice</a:t>
            </a:r>
            <a:endParaRPr lang="en-US" dirty="0" smtClean="0"/>
          </a:p>
          <a:p>
            <a:r>
              <a:rPr lang="en-US" dirty="0" err="1" smtClean="0"/>
              <a:t>Ammobium</a:t>
            </a:r>
            <a:r>
              <a:rPr lang="en-US" dirty="0" smtClean="0"/>
              <a:t>			Strawflower</a:t>
            </a:r>
          </a:p>
          <a:p>
            <a:r>
              <a:rPr lang="en-US" dirty="0" smtClean="0"/>
              <a:t>Bells of Ireland			Yarrow</a:t>
            </a:r>
          </a:p>
          <a:p>
            <a:r>
              <a:rPr lang="en-US" dirty="0" smtClean="0"/>
              <a:t>Celosia</a:t>
            </a:r>
          </a:p>
          <a:p>
            <a:r>
              <a:rPr lang="en-US" dirty="0" err="1" smtClean="0"/>
              <a:t>Craspedia</a:t>
            </a:r>
            <a:endParaRPr lang="en-US" dirty="0" smtClean="0"/>
          </a:p>
          <a:p>
            <a:r>
              <a:rPr lang="en-US" dirty="0" smtClean="0"/>
              <a:t>Corn - decorative</a:t>
            </a:r>
          </a:p>
          <a:p>
            <a:r>
              <a:rPr lang="en-US" dirty="0" smtClean="0"/>
              <a:t>Dusty Miller</a:t>
            </a:r>
          </a:p>
          <a:p>
            <a:r>
              <a:rPr lang="en-US" dirty="0" smtClean="0"/>
              <a:t>Eucalyptus </a:t>
            </a:r>
          </a:p>
          <a:p>
            <a:r>
              <a:rPr lang="en-US" dirty="0" smtClean="0"/>
              <a:t>Feverfew/</a:t>
            </a:r>
            <a:r>
              <a:rPr lang="en-US" dirty="0" err="1" smtClean="0"/>
              <a:t>Matricaria</a:t>
            </a:r>
            <a:endParaRPr lang="en-US" dirty="0" smtClean="0"/>
          </a:p>
          <a:p>
            <a:r>
              <a:rPr lang="en-US" dirty="0" smtClean="0"/>
              <a:t>Grasses</a:t>
            </a:r>
          </a:p>
          <a:p>
            <a:r>
              <a:rPr lang="en-US" dirty="0" err="1" smtClean="0"/>
              <a:t>Gomphrena</a:t>
            </a:r>
            <a:r>
              <a:rPr lang="en-US" dirty="0" smtClean="0"/>
              <a:t>/Globe Amaranth</a:t>
            </a:r>
          </a:p>
          <a:p>
            <a:r>
              <a:rPr lang="en-US" dirty="0" smtClean="0"/>
              <a:t>Larkspur</a:t>
            </a:r>
          </a:p>
          <a:p>
            <a:r>
              <a:rPr lang="en-US" dirty="0" smtClean="0"/>
              <a:t>Lavender </a:t>
            </a:r>
          </a:p>
          <a:p>
            <a:r>
              <a:rPr lang="en-US" dirty="0" err="1" smtClean="0"/>
              <a:t>Lunaria</a:t>
            </a:r>
            <a:endParaRPr lang="en-US" dirty="0" smtClean="0"/>
          </a:p>
          <a:p>
            <a:r>
              <a:rPr lang="en-US" dirty="0" err="1" smtClean="0"/>
              <a:t>Nigella</a:t>
            </a:r>
            <a:endParaRPr lang="en-US" dirty="0" smtClean="0"/>
          </a:p>
          <a:p>
            <a:r>
              <a:rPr lang="en-US" dirty="0" smtClean="0"/>
              <a:t>Poppy Pods</a:t>
            </a:r>
          </a:p>
          <a:p>
            <a:r>
              <a:rPr lang="en-US" dirty="0" err="1" smtClean="0"/>
              <a:t>Scabiosa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3810000" y="3352800"/>
            <a:ext cx="5105400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andara" pitchFamily="34" charset="0"/>
              </a:rPr>
              <a:t>You can try drying almost any flower. Quality will vary from flower to flower. Most flowers that have a lot of moisture, won’t dry well or hold their shape. 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Candar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86200" y="4611231"/>
            <a:ext cx="2362200" cy="224676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u="sng" dirty="0" smtClean="0">
                <a:solidFill>
                  <a:schemeClr val="accent3">
                    <a:lumMod val="50000"/>
                  </a:schemeClr>
                </a:solidFill>
                <a:latin typeface="Candara" pitchFamily="34" charset="0"/>
              </a:rPr>
              <a:t>Methods</a:t>
            </a:r>
          </a:p>
          <a:p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Candara" pitchFamily="34" charset="0"/>
              </a:rPr>
              <a:t>*Hang drying</a:t>
            </a:r>
          </a:p>
          <a:p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Candara" pitchFamily="34" charset="0"/>
              </a:rPr>
              <a:t>*Pressing</a:t>
            </a:r>
          </a:p>
          <a:p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Candara" pitchFamily="34" charset="0"/>
              </a:rPr>
              <a:t>*Silica sand</a:t>
            </a:r>
          </a:p>
          <a:p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Candara" pitchFamily="34" charset="0"/>
              </a:rPr>
              <a:t>*Glycerin </a:t>
            </a:r>
            <a:endParaRPr lang="en-US" sz="2800" dirty="0">
              <a:solidFill>
                <a:schemeClr val="accent3">
                  <a:lumMod val="50000"/>
                </a:schemeClr>
              </a:solidFill>
              <a:latin typeface="Candar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8600" y="838200"/>
            <a:ext cx="4953000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  <a:latin typeface="Candara" pitchFamily="34" charset="0"/>
              </a:rPr>
              <a:t>Great Flowers for Drying</a:t>
            </a:r>
            <a:endParaRPr lang="en-US" sz="3600" dirty="0">
              <a:solidFill>
                <a:schemeClr val="accent3">
                  <a:lumMod val="50000"/>
                </a:schemeClr>
              </a:solidFill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lower 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76400" y="533400"/>
            <a:ext cx="640080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Candara" pitchFamily="34" charset="0"/>
              </a:rPr>
              <a:t>Dried Flower Care</a:t>
            </a:r>
            <a:endParaRPr lang="en-US" sz="4800" dirty="0">
              <a:latin typeface="Candar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1752600"/>
            <a:ext cx="7696200" cy="501675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*Keep out of direct sunlight</a:t>
            </a:r>
          </a:p>
          <a:p>
            <a:endParaRPr lang="en-US" sz="3200" dirty="0" smtClean="0"/>
          </a:p>
          <a:p>
            <a:r>
              <a:rPr lang="en-US" sz="3200" dirty="0" smtClean="0"/>
              <a:t>*Do not place in water</a:t>
            </a:r>
          </a:p>
          <a:p>
            <a:endParaRPr lang="en-US" sz="3200" dirty="0" smtClean="0"/>
          </a:p>
          <a:p>
            <a:r>
              <a:rPr lang="en-US" sz="3200" dirty="0" smtClean="0"/>
              <a:t>*A spray of aerosol craft glue or even hair spray can help fragile flowers from shattering</a:t>
            </a:r>
          </a:p>
          <a:p>
            <a:endParaRPr lang="en-US" sz="3200" dirty="0" smtClean="0"/>
          </a:p>
          <a:p>
            <a:r>
              <a:rPr lang="en-US" sz="3200" dirty="0" smtClean="0"/>
              <a:t>*Can be used for many craft projects</a:t>
            </a:r>
          </a:p>
          <a:p>
            <a:endParaRPr lang="en-US" sz="3200" dirty="0"/>
          </a:p>
          <a:p>
            <a:r>
              <a:rPr lang="en-US" sz="3200" dirty="0" smtClean="0"/>
              <a:t>*Can be enjoyed for years with proper care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746</TotalTime>
  <Words>441</Words>
  <Application>Microsoft Office PowerPoint</Application>
  <PresentationFormat>On-screen Show (4:3)</PresentationFormat>
  <Paragraphs>132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Ursvamp86</dc:creator>
  <cp:lastModifiedBy>Ursvamp86</cp:lastModifiedBy>
  <cp:revision>10</cp:revision>
  <dcterms:created xsi:type="dcterms:W3CDTF">2019-09-09T21:16:12Z</dcterms:created>
  <dcterms:modified xsi:type="dcterms:W3CDTF">2019-09-10T09:50:05Z</dcterms:modified>
</cp:coreProperties>
</file>